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58" r:id="rId2"/>
    <p:sldId id="259" r:id="rId3"/>
  </p:sldIdLst>
  <p:sldSz cx="10972800" cy="86868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45F"/>
    <a:srgbClr val="EC9036"/>
    <a:srgbClr val="B9E0D8"/>
    <a:srgbClr val="B7E59F"/>
    <a:srgbClr val="FED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9"/>
    <p:restoredTop sz="94625"/>
  </p:normalViewPr>
  <p:slideViewPr>
    <p:cSldViewPr snapToGrid="0">
      <p:cViewPr varScale="1">
        <p:scale>
          <a:sx n="58" d="100"/>
          <a:sy n="58" d="100"/>
        </p:scale>
        <p:origin x="11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0" cy="502755"/>
          </a:xfrm>
          <a:prstGeom prst="rect">
            <a:avLst/>
          </a:prstGeom>
        </p:spPr>
        <p:txBody>
          <a:bodyPr vert="horz" lIns="96599" tIns="48302" rIns="96599" bIns="483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0" cy="502755"/>
          </a:xfrm>
          <a:prstGeom prst="rect">
            <a:avLst/>
          </a:prstGeom>
        </p:spPr>
        <p:txBody>
          <a:bodyPr vert="horz" lIns="96599" tIns="48302" rIns="96599" bIns="48302" rtlCol="0"/>
          <a:lstStyle>
            <a:lvl1pPr algn="r">
              <a:defRPr sz="1200"/>
            </a:lvl1pPr>
          </a:lstStyle>
          <a:p>
            <a:fld id="{A975E6A7-C28C-4FE8-9D1E-8876BF04FFE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1252538"/>
            <a:ext cx="42719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9" tIns="48302" rIns="96599" bIns="483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</p:spPr>
        <p:txBody>
          <a:bodyPr vert="horz" lIns="96599" tIns="48302" rIns="96599" bIns="483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0" cy="502754"/>
          </a:xfrm>
          <a:prstGeom prst="rect">
            <a:avLst/>
          </a:prstGeom>
        </p:spPr>
        <p:txBody>
          <a:bodyPr vert="horz" lIns="96599" tIns="48302" rIns="96599" bIns="483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6599" tIns="48302" rIns="96599" bIns="48302" rtlCol="0" anchor="b"/>
          <a:lstStyle>
            <a:lvl1pPr algn="r">
              <a:defRPr sz="1200"/>
            </a:lvl1pPr>
          </a:lstStyle>
          <a:p>
            <a:fld id="{B1D884AD-3E6F-4430-BAF8-C502CA1A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421660"/>
            <a:ext cx="9326880" cy="3024293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2581"/>
            <a:ext cx="8229600" cy="2097299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08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28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62492"/>
            <a:ext cx="2366010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62492"/>
            <a:ext cx="6960870" cy="736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804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023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165670"/>
            <a:ext cx="9464040" cy="3613467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813322"/>
            <a:ext cx="9464040" cy="1900237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4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312458"/>
            <a:ext cx="4663440" cy="551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312458"/>
            <a:ext cx="4663440" cy="551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101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62494"/>
            <a:ext cx="9464040" cy="1679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129473"/>
            <a:ext cx="4642008" cy="104362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173095"/>
            <a:ext cx="4642008" cy="46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129473"/>
            <a:ext cx="4664869" cy="104362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173095"/>
            <a:ext cx="4664869" cy="46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210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9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37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79120"/>
            <a:ext cx="3539014" cy="202692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250740"/>
            <a:ext cx="5554980" cy="6173258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606040"/>
            <a:ext cx="3539014" cy="48280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825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79120"/>
            <a:ext cx="3539014" cy="202692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250740"/>
            <a:ext cx="5554980" cy="6173258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606040"/>
            <a:ext cx="3539014" cy="48280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5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62494"/>
            <a:ext cx="9464040" cy="167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312458"/>
            <a:ext cx="946404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8051378"/>
            <a:ext cx="246888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3DE5-E1CF-1E46-BAC7-7DBB921AD267}" type="datetimeFigureOut">
              <a:rPr kumimoji="1" lang="zh-CN" altLang="en-US" smtClean="0"/>
              <a:t>2024/4/29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8051378"/>
            <a:ext cx="3703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8051378"/>
            <a:ext cx="246888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744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F9FA9-A241-0F04-963A-C0B2F1A9D326}"/>
              </a:ext>
            </a:extLst>
          </p:cNvPr>
          <p:cNvSpPr/>
          <p:nvPr/>
        </p:nvSpPr>
        <p:spPr>
          <a:xfrm>
            <a:off x="8369189" y="381034"/>
            <a:ext cx="1983179" cy="471488"/>
          </a:xfrm>
          <a:prstGeom prst="rect">
            <a:avLst/>
          </a:prstGeom>
          <a:solidFill>
            <a:srgbClr val="EC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spc="600" dirty="0">
                <a:solidFill>
                  <a:schemeClr val="bg1"/>
                </a:solidFill>
                <a:latin typeface="Gill Sans MT" panose="020B0502020104020203" pitchFamily="34" charset="0"/>
              </a:rPr>
              <a:t>5.6-5.10</a:t>
            </a:r>
            <a:endParaRPr kumimoji="1" lang="zh-CN" altLang="en-US" sz="1400" spc="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BEA500-3013-5AD8-672A-C554B8A57CDE}"/>
              </a:ext>
            </a:extLst>
          </p:cNvPr>
          <p:cNvSpPr txBox="1"/>
          <p:nvPr/>
        </p:nvSpPr>
        <p:spPr>
          <a:xfrm>
            <a:off x="2275079" y="94756"/>
            <a:ext cx="54893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LUNCH MENU</a:t>
            </a:r>
            <a:endParaRPr kumimoji="1" lang="zh-CN" altLang="en-US" sz="50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7B75E79E-8E52-4983-AE46-14599EB91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11957"/>
              </p:ext>
            </p:extLst>
          </p:nvPr>
        </p:nvGraphicFramePr>
        <p:xfrm>
          <a:off x="89227" y="938273"/>
          <a:ext cx="10191372" cy="612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562">
                  <a:extLst>
                    <a:ext uri="{9D8B030D-6E8A-4147-A177-3AD203B41FA5}">
                      <a16:colId xmlns:a16="http://schemas.microsoft.com/office/drawing/2014/main" val="2848164324"/>
                    </a:ext>
                  </a:extLst>
                </a:gridCol>
                <a:gridCol w="1698562">
                  <a:extLst>
                    <a:ext uri="{9D8B030D-6E8A-4147-A177-3AD203B41FA5}">
                      <a16:colId xmlns:a16="http://schemas.microsoft.com/office/drawing/2014/main" val="1190644864"/>
                    </a:ext>
                  </a:extLst>
                </a:gridCol>
                <a:gridCol w="1698562">
                  <a:extLst>
                    <a:ext uri="{9D8B030D-6E8A-4147-A177-3AD203B41FA5}">
                      <a16:colId xmlns:a16="http://schemas.microsoft.com/office/drawing/2014/main" val="2666927847"/>
                    </a:ext>
                  </a:extLst>
                </a:gridCol>
                <a:gridCol w="1629027">
                  <a:extLst>
                    <a:ext uri="{9D8B030D-6E8A-4147-A177-3AD203B41FA5}">
                      <a16:colId xmlns:a16="http://schemas.microsoft.com/office/drawing/2014/main" val="1484434401"/>
                    </a:ext>
                  </a:extLst>
                </a:gridCol>
                <a:gridCol w="1768097">
                  <a:extLst>
                    <a:ext uri="{9D8B030D-6E8A-4147-A177-3AD203B41FA5}">
                      <a16:colId xmlns:a16="http://schemas.microsoft.com/office/drawing/2014/main" val="74936430"/>
                    </a:ext>
                  </a:extLst>
                </a:gridCol>
                <a:gridCol w="1698562">
                  <a:extLst>
                    <a:ext uri="{9D8B030D-6E8A-4147-A177-3AD203B41FA5}">
                      <a16:colId xmlns:a16="http://schemas.microsoft.com/office/drawing/2014/main" val="879355389"/>
                    </a:ext>
                  </a:extLst>
                </a:gridCol>
              </a:tblGrid>
              <a:tr h="6173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MON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星期一</a:t>
                      </a:r>
                      <a:endParaRPr lang="zh-CN" altLang="en-US" sz="1500" dirty="0">
                        <a:latin typeface="Source Han Sans SC Regular" panose="020B0500000000000000" pitchFamily="34" charset="-128"/>
                        <a:ea typeface="Source Han Sans SC Regular" panose="020B0500000000000000" pitchFamily="34" charset="-128"/>
                      </a:endParaRPr>
                    </a:p>
                  </a:txBody>
                  <a:tcPr>
                    <a:solidFill>
                      <a:srgbClr val="EC9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TUE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二</a:t>
                      </a:r>
                      <a:endParaRPr lang="zh-CN" altLang="en-US" dirty="0"/>
                    </a:p>
                  </a:txBody>
                  <a:tcPr>
                    <a:solidFill>
                      <a:srgbClr val="B9E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WED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三</a:t>
                      </a:r>
                      <a:endParaRPr lang="zh-CN" altLang="en-US" dirty="0"/>
                    </a:p>
                  </a:txBody>
                  <a:tcPr>
                    <a:solidFill>
                      <a:srgbClr val="FED4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THU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四</a:t>
                      </a:r>
                      <a:endParaRPr lang="zh-CN" altLang="en-US" dirty="0"/>
                    </a:p>
                  </a:txBody>
                  <a:tcPr>
                    <a:solidFill>
                      <a:srgbClr val="EC9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FRI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五</a:t>
                      </a:r>
                      <a:endParaRPr lang="zh-CN" altLang="en-US" dirty="0"/>
                    </a:p>
                  </a:txBody>
                  <a:tcPr>
                    <a:solidFill>
                      <a:srgbClr val="B9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8375"/>
                  </a:ext>
                </a:extLst>
              </a:tr>
              <a:tr h="7772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Morning Snack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Apple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苹果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Shortbread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松酥排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Dragon fruit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火龙果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Puff Pastry with Red Bean Paste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豆沙千层酥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Orange</a:t>
                      </a:r>
                      <a:b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</a:b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橙子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Times New Roman"/>
                      </a:endParaRPr>
                    </a:p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Sugar circle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士干圈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Pineapple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菠萝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Cookies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宋体"/>
                        </a:rPr>
                        <a:t> 奶油曲奇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Orange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橘子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Pumpkin oatmeal pie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燕麦南瓜饼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3070517328"/>
                  </a:ext>
                </a:extLst>
              </a:tr>
              <a:tr h="3324188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Lunch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Tomato and egg soup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西红柿鸡蛋汤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Helvetica"/>
                        </a:rPr>
                        <a:t>Fried noodles with shredded beef</a:t>
                      </a:r>
                      <a:r>
                        <a:rPr lang="en-US" altLang="zh-CN" sz="1200" b="0" i="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Helvetica"/>
                        </a:rPr>
                        <a:t> and green pepper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Helvetica"/>
                        </a:rPr>
                        <a:t>青椒牛肉丝炒面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Helvetica"/>
                        </a:rPr>
                        <a:t>Fried sliced pork with cauliflower and fungus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Helvetica"/>
                        </a:rPr>
                        <a:t>肉片炒木耳菜花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Fried vegetable with black bean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Helvetica"/>
                        </a:rPr>
                        <a:t>豉汁菜心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</a:txBody>
                  <a:tcPr marL="9526" marR="9526" marT="953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Borsch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SimSun" panose="02010600030101010101" pitchFamily="2" charset="-122"/>
                        </a:rPr>
                        <a:t>红菜汤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SimSun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200" b="0" i="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lt"/>
                          <a:sym typeface="+mn-ea"/>
                        </a:rPr>
                        <a:t> 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lt"/>
                          <a:sym typeface="+mn-ea"/>
                        </a:rPr>
                        <a:t>Mediterranean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lt"/>
                          <a:sym typeface="+mn-ea"/>
                        </a:rPr>
                        <a:t> </a:t>
                      </a: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style grilled chicken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地中海风味烤鸡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Stir fried green beans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and Chinese Cabbage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清炒豌豆卷心菜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zh-CN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Stir fried corn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zh-CN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清炒玉米粒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/>
                        </a:rPr>
                        <a:t>Steamed rolls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/>
                        </a:rPr>
                        <a:t>双色小花卷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6" marR="9526" marT="9531" marB="0" anchor="ctr" horzOverflow="overflow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Cream of corn soup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美式奶油玉米汤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（</a:t>
                      </a:r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New</a:t>
                      </a: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）</a:t>
                      </a:r>
                      <a:endParaRPr lang="en-US" altLang="zh-CN" sz="12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America Hot Dog with Meat sauce cheese              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美式肉酱芝士热狗</a:t>
                      </a:r>
                      <a:r>
                        <a:rPr lang="zh-CN" altLang="en-US" sz="1200" b="0" i="0" kern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en-US" altLang="zh-CN" sz="1200" b="0" i="0" kern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New</a:t>
                      </a:r>
                      <a:r>
                        <a:rPr lang="zh-CN" altLang="en-US" sz="1200" b="0" i="0" kern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） </a:t>
                      </a:r>
                      <a:endParaRPr lang="en-US" altLang="zh-CN" sz="1200" b="0" i="0" kern="12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Stir fried broccoli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炒西兰花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French fries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 薯条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Hot dog sauce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热狗酱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Times New Roman"/>
                      </a:endParaRPr>
                    </a:p>
                  </a:txBody>
                  <a:tcPr marL="9526" marR="9526" marT="953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en-GB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ice porridge</a:t>
                      </a:r>
                      <a:endParaRPr kumimoji="0" lang="en-GB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大米粥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Stewed pork balls </a:t>
                      </a: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with water chestnut </a:t>
                      </a: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（</a:t>
                      </a: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New</a:t>
                      </a: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）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淮阳清炖马蹄狮子头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</a:t>
                      </a: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Stir fried zucchini </a:t>
                      </a: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egg with tomato </a:t>
                      </a: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番茄炒西葫芦鸡蛋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Helvetica"/>
                        </a:rPr>
                        <a:t>Fried cabbage with </a:t>
                      </a: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v</a:t>
                      </a: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ermicelli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炒粉丝圆白菜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Rice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米饭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6" marR="9526" marT="95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Times New Roman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Luo </a:t>
                      </a: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</a:t>
                      </a:r>
                      <a:r>
                        <a:rPr lang="zh-CN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ong</a:t>
                      </a: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</a:t>
                      </a:r>
                      <a:r>
                        <a:rPr lang="zh-CN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soup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罗宋汤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Deep fried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fish fillet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英式炸鱼排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Roasted pepper and zucchini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</a:t>
                      </a:r>
                      <a:r>
                        <a:rPr kumimoji="0" lang="zh-CN" altLang="en-US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扒彩椒西葫</a:t>
                      </a:r>
                      <a:endParaRPr kumimoji="0" lang="en-US" altLang="zh-CN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Baked pumpkin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烤南瓜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Rice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米饭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2361354563"/>
                  </a:ext>
                </a:extLst>
              </a:tr>
              <a:tr h="1219157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Afternoon Snack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Pear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酥梨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Custard buns</a:t>
                      </a:r>
                      <a:endParaRPr lang="zh-CN" altLang="en-US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奶黄包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Muskmelon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伊丽莎白瓜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Egg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鸡蛋三明治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altLang="zh-CN" sz="1200" b="0" i="0" u="none" strike="noStrike" kern="1200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Cherry tomato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圣女果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Custard Cookies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奶香蛋黄酥饼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Melon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哈密瓜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/>
                        </a:rPr>
                        <a:t>Ham rolls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火腿卷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Banana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香蕉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Red bean bun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豆沙包</a:t>
                      </a:r>
                      <a:endParaRPr lang="zh-CN" altLang="en-US" sz="1200" b="0" i="0" kern="12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val="37519593"/>
                  </a:ext>
                </a:extLst>
              </a:tr>
            </a:tbl>
          </a:graphicData>
        </a:graphic>
      </p:graphicFrame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93BD3F9-4BDA-8739-E879-34930FBC7478}"/>
              </a:ext>
            </a:extLst>
          </p:cNvPr>
          <p:cNvGraphicFramePr>
            <a:graphicFrameLocks noGrp="1"/>
          </p:cNvGraphicFramePr>
          <p:nvPr/>
        </p:nvGraphicFramePr>
        <p:xfrm>
          <a:off x="1839189" y="7405197"/>
          <a:ext cx="849114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191">
                  <a:extLst>
                    <a:ext uri="{9D8B030D-6E8A-4147-A177-3AD203B41FA5}">
                      <a16:colId xmlns:a16="http://schemas.microsoft.com/office/drawing/2014/main" val="174340835"/>
                    </a:ext>
                  </a:extLst>
                </a:gridCol>
                <a:gridCol w="1415191">
                  <a:extLst>
                    <a:ext uri="{9D8B030D-6E8A-4147-A177-3AD203B41FA5}">
                      <a16:colId xmlns:a16="http://schemas.microsoft.com/office/drawing/2014/main" val="1912481514"/>
                    </a:ext>
                  </a:extLst>
                </a:gridCol>
                <a:gridCol w="1139327">
                  <a:extLst>
                    <a:ext uri="{9D8B030D-6E8A-4147-A177-3AD203B41FA5}">
                      <a16:colId xmlns:a16="http://schemas.microsoft.com/office/drawing/2014/main" val="829442393"/>
                    </a:ext>
                  </a:extLst>
                </a:gridCol>
                <a:gridCol w="1691054">
                  <a:extLst>
                    <a:ext uri="{9D8B030D-6E8A-4147-A177-3AD203B41FA5}">
                      <a16:colId xmlns:a16="http://schemas.microsoft.com/office/drawing/2014/main" val="3021954380"/>
                    </a:ext>
                  </a:extLst>
                </a:gridCol>
                <a:gridCol w="1415191">
                  <a:extLst>
                    <a:ext uri="{9D8B030D-6E8A-4147-A177-3AD203B41FA5}">
                      <a16:colId xmlns:a16="http://schemas.microsoft.com/office/drawing/2014/main" val="2939339663"/>
                    </a:ext>
                  </a:extLst>
                </a:gridCol>
                <a:gridCol w="1415191">
                  <a:extLst>
                    <a:ext uri="{9D8B030D-6E8A-4147-A177-3AD203B41FA5}">
                      <a16:colId xmlns:a16="http://schemas.microsoft.com/office/drawing/2014/main" val="1857483601"/>
                    </a:ext>
                  </a:extLst>
                </a:gridCol>
              </a:tblGrid>
              <a:tr h="460615">
                <a:tc>
                  <a:txBody>
                    <a:bodyPr/>
                    <a:lstStyle/>
                    <a:p>
                      <a:r>
                        <a:rPr lang="en-GB" altLang="zh-CN" sz="1200" b="0" dirty="0">
                          <a:latin typeface="Gill Sans MT" panose="020B0502020104020203" pitchFamily="34" charset="0"/>
                        </a:rPr>
                        <a:t>Nutritional Facts</a:t>
                      </a:r>
                    </a:p>
                    <a:p>
                      <a:r>
                        <a:rPr lang="zh-CN" altLang="en-US" sz="1200" b="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营养分析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Energy(Kcal)</a:t>
                      </a:r>
                    </a:p>
                    <a:p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713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Protein(g)</a:t>
                      </a:r>
                    </a:p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29</a:t>
                      </a:r>
                      <a:endParaRPr lang="zh-CN" altLang="en-US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Carbohydrate(g)</a:t>
                      </a:r>
                    </a:p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84</a:t>
                      </a:r>
                      <a:endParaRPr lang="zh-CN" altLang="en-US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Fat(g)</a:t>
                      </a:r>
                    </a:p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29</a:t>
                      </a:r>
                      <a:endParaRPr lang="zh-CN" altLang="en-US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Sodium(mg)</a:t>
                      </a:r>
                    </a:p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1032</a:t>
                      </a:r>
                      <a:endParaRPr lang="zh-CN" altLang="en-US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11716"/>
                  </a:ext>
                </a:extLst>
              </a:tr>
              <a:tr h="568996">
                <a:tc>
                  <a:txBody>
                    <a:bodyPr/>
                    <a:lstStyle/>
                    <a:p>
                      <a:r>
                        <a:rPr lang="en-GB" altLang="zh-CN" sz="12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Nutritional Recommendation</a:t>
                      </a:r>
                    </a:p>
                    <a:p>
                      <a:r>
                        <a:rPr lang="zh-CN" altLang="en-GB" sz="1200" dirty="0">
                          <a:solidFill>
                            <a:schemeClr val="bg1"/>
                          </a:solidFill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摄入营养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建议</a:t>
                      </a: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Energy(Kcal)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760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Protein(g)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30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Carbohydrate(g)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Fat(g)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Sodium(mg)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1200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7796"/>
                  </a:ext>
                </a:extLst>
              </a:tr>
            </a:tbl>
          </a:graphicData>
        </a:graphic>
      </p:graphicFrame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D14FEB04-C229-5BE2-C189-2D6D1FD8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16" y="-114452"/>
            <a:ext cx="990973" cy="990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7172F-0E09-8CAC-7FDD-ED3A9FF1F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714" y="3641028"/>
            <a:ext cx="243861" cy="219475"/>
          </a:xfrm>
          <a:prstGeom prst="rect">
            <a:avLst/>
          </a:prstGeom>
        </p:spPr>
      </p:pic>
      <p:pic>
        <p:nvPicPr>
          <p:cNvPr id="17" name="Picture 1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3AFDD5F4-3214-64D4-5888-33504EB5F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7" y="169153"/>
            <a:ext cx="1749962" cy="141473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C70EAB8D-F355-F2A5-1FD6-FF57681C2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189" y="3744745"/>
            <a:ext cx="264982" cy="26498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813712D-4980-4838-5A9C-9F0348C57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87" y="7673394"/>
            <a:ext cx="1005927" cy="621846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301EB2A-6B20-3FF4-F4DA-81C9C5EED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118" y="3681714"/>
            <a:ext cx="243861" cy="24386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84025066-B36F-6E27-2E37-BF853F6B5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446" y="4433213"/>
            <a:ext cx="243861" cy="243861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BCCC1E50-0D45-86B3-D0FA-101AAA17F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927" y="3622814"/>
            <a:ext cx="243861" cy="243861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5CF80598-ABAA-139D-0C0B-08CFE9435D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92" y="3766549"/>
            <a:ext cx="314951" cy="318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F68CD-FA35-D486-D4AA-2CD5728CE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133" y="6639371"/>
            <a:ext cx="24386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0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F9FA9-A241-0F04-963A-C0B2F1A9D326}"/>
              </a:ext>
            </a:extLst>
          </p:cNvPr>
          <p:cNvSpPr/>
          <p:nvPr/>
        </p:nvSpPr>
        <p:spPr>
          <a:xfrm>
            <a:off x="8250831" y="656400"/>
            <a:ext cx="2291936" cy="735616"/>
          </a:xfrm>
          <a:prstGeom prst="rect">
            <a:avLst/>
          </a:prstGeom>
          <a:solidFill>
            <a:srgbClr val="EC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8" tIns="44258" rIns="88518" bIns="44258" rtlCol="0" anchor="ctr"/>
          <a:lstStyle/>
          <a:p>
            <a:pPr algn="ctr"/>
            <a:r>
              <a:rPr kumimoji="1" lang="en-US" altLang="zh-CN" sz="1920" spc="566" dirty="0">
                <a:solidFill>
                  <a:schemeClr val="bg1"/>
                </a:solidFill>
                <a:latin typeface="Gill Sans MT" panose="020B0502020104020203" pitchFamily="34" charset="0"/>
              </a:rPr>
              <a:t>WEEKLY</a:t>
            </a:r>
          </a:p>
          <a:p>
            <a:pPr algn="ctr"/>
            <a:r>
              <a:rPr kumimoji="1" lang="en-US" altLang="zh-CN" sz="1920" spc="566" dirty="0">
                <a:solidFill>
                  <a:schemeClr val="bg1"/>
                </a:solidFill>
                <a:latin typeface="Gill Sans MT" panose="020B0502020104020203" pitchFamily="34" charset="0"/>
              </a:rPr>
              <a:t>BREAKFAST</a:t>
            </a:r>
          </a:p>
          <a:p>
            <a:pPr algn="ctr"/>
            <a:r>
              <a:rPr kumimoji="1" lang="en-US" altLang="zh-CN" sz="1560" spc="566" dirty="0">
                <a:solidFill>
                  <a:schemeClr val="bg1"/>
                </a:solidFill>
                <a:latin typeface="Gill Sans MT" panose="020B0502020104020203" pitchFamily="34" charset="0"/>
              </a:rPr>
              <a:t>5.6-5.10</a:t>
            </a:r>
            <a:endParaRPr kumimoji="1" lang="zh-CN" altLang="en-US" sz="1560" spc="566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BEA500-3013-5AD8-672A-C554B8A57CDE}"/>
              </a:ext>
            </a:extLst>
          </p:cNvPr>
          <p:cNvSpPr txBox="1"/>
          <p:nvPr/>
        </p:nvSpPr>
        <p:spPr>
          <a:xfrm>
            <a:off x="8250829" y="1271617"/>
            <a:ext cx="2393978" cy="809578"/>
          </a:xfrm>
          <a:prstGeom prst="rect">
            <a:avLst/>
          </a:prstGeom>
          <a:noFill/>
        </p:spPr>
        <p:txBody>
          <a:bodyPr wrap="square" lIns="88518" tIns="44258" rIns="88518" bIns="44258" rtlCol="0">
            <a:spAutoFit/>
          </a:bodyPr>
          <a:lstStyle/>
          <a:p>
            <a:pPr algn="ctr"/>
            <a:r>
              <a:rPr kumimoji="1" lang="en-US" altLang="zh-CN" sz="46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MENU</a:t>
            </a:r>
            <a:endParaRPr kumimoji="1" lang="zh-CN" altLang="en-US" sz="468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7B75E79E-8E52-4983-AE46-14599EB91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51809"/>
              </p:ext>
            </p:extLst>
          </p:nvPr>
        </p:nvGraphicFramePr>
        <p:xfrm>
          <a:off x="336087" y="2120881"/>
          <a:ext cx="10191003" cy="499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500">
                  <a:extLst>
                    <a:ext uri="{9D8B030D-6E8A-4147-A177-3AD203B41FA5}">
                      <a16:colId xmlns:a16="http://schemas.microsoft.com/office/drawing/2014/main" val="2848164324"/>
                    </a:ext>
                  </a:extLst>
                </a:gridCol>
                <a:gridCol w="1698500">
                  <a:extLst>
                    <a:ext uri="{9D8B030D-6E8A-4147-A177-3AD203B41FA5}">
                      <a16:colId xmlns:a16="http://schemas.microsoft.com/office/drawing/2014/main" val="1190644864"/>
                    </a:ext>
                  </a:extLst>
                </a:gridCol>
                <a:gridCol w="1698500">
                  <a:extLst>
                    <a:ext uri="{9D8B030D-6E8A-4147-A177-3AD203B41FA5}">
                      <a16:colId xmlns:a16="http://schemas.microsoft.com/office/drawing/2014/main" val="2666927847"/>
                    </a:ext>
                  </a:extLst>
                </a:gridCol>
                <a:gridCol w="1698500">
                  <a:extLst>
                    <a:ext uri="{9D8B030D-6E8A-4147-A177-3AD203B41FA5}">
                      <a16:colId xmlns:a16="http://schemas.microsoft.com/office/drawing/2014/main" val="1484434401"/>
                    </a:ext>
                  </a:extLst>
                </a:gridCol>
                <a:gridCol w="1777982">
                  <a:extLst>
                    <a:ext uri="{9D8B030D-6E8A-4147-A177-3AD203B41FA5}">
                      <a16:colId xmlns:a16="http://schemas.microsoft.com/office/drawing/2014/main" val="74936430"/>
                    </a:ext>
                  </a:extLst>
                </a:gridCol>
                <a:gridCol w="1619021">
                  <a:extLst>
                    <a:ext uri="{9D8B030D-6E8A-4147-A177-3AD203B41FA5}">
                      <a16:colId xmlns:a16="http://schemas.microsoft.com/office/drawing/2014/main" val="879355389"/>
                    </a:ext>
                  </a:extLst>
                </a:gridCol>
              </a:tblGrid>
              <a:tr h="573965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T="40094" marB="400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MON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星期一</a:t>
                      </a:r>
                      <a:endParaRPr lang="zh-CN" altLang="en-US" sz="1300" dirty="0">
                        <a:latin typeface="Source Han Sans SC Regular" panose="020B0500000000000000" pitchFamily="34" charset="-128"/>
                        <a:ea typeface="Source Han Sans SC Regular" panose="020B0500000000000000" pitchFamily="34" charset="-128"/>
                      </a:endParaRPr>
                    </a:p>
                  </a:txBody>
                  <a:tcPr marT="40094" marB="40094">
                    <a:solidFill>
                      <a:srgbClr val="EC9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TUE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二</a:t>
                      </a:r>
                      <a:endParaRPr lang="zh-CN" altLang="en-US" sz="1900" dirty="0"/>
                    </a:p>
                  </a:txBody>
                  <a:tcPr marT="40094" marB="40094">
                    <a:solidFill>
                      <a:srgbClr val="B9E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WED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三</a:t>
                      </a:r>
                      <a:endParaRPr lang="zh-CN" altLang="en-US" sz="1900" dirty="0"/>
                    </a:p>
                  </a:txBody>
                  <a:tcPr marT="40094" marB="40094">
                    <a:solidFill>
                      <a:srgbClr val="FED4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THU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四</a:t>
                      </a:r>
                      <a:endParaRPr lang="zh-CN" altLang="en-US" sz="1900" dirty="0"/>
                    </a:p>
                  </a:txBody>
                  <a:tcPr marT="40094" marB="40094">
                    <a:solidFill>
                      <a:srgbClr val="EC9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FRI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五</a:t>
                      </a:r>
                      <a:endParaRPr lang="zh-CN" altLang="en-US" sz="1900" dirty="0"/>
                    </a:p>
                  </a:txBody>
                  <a:tcPr marT="40094" marB="40094">
                    <a:solidFill>
                      <a:srgbClr val="B9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68375"/>
                  </a:ext>
                </a:extLst>
              </a:tr>
              <a:tr h="3542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Breakfast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</a:txBody>
                  <a:tcPr marT="40094" marB="400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Chicken Noodles with tomato</a:t>
                      </a: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番茄鸡肉面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Bean paste buns</a:t>
                      </a: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豆沙包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Braised eggs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卤蛋</a:t>
                      </a:r>
                      <a:endParaRPr lang="en-US" altLang="zh-CN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Apple</a:t>
                      </a:r>
                    </a:p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苹果</a:t>
                      </a:r>
                      <a:endParaRPr lang="en-US" altLang="zh-CN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Toast</a:t>
                      </a:r>
                      <a:r>
                        <a:rPr lang="en-US" altLang="zh-CN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whit Beef sauce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牛肉酱帕尼尼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（西红柿片、生菜叶）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L="0" lvl="1" algn="ctr" defTabSz="914400" rtl="0" eaLnBrk="1" fontAlgn="ctr" latinLnBrk="0" hangingPunct="1">
                        <a:lnSpc>
                          <a:spcPct val="150000"/>
                        </a:lnSpc>
                      </a:pPr>
                      <a:endParaRPr lang="en-US" altLang="zh-CN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/>
                        </a:rPr>
                        <a:t>Millet congee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小米粥</a:t>
                      </a:r>
                      <a:endParaRPr lang="en-US" altLang="zh-CN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Pork, vegetables and vermicelli buns</a:t>
                      </a:r>
                      <a:endParaRPr lang="en-US" altLang="zh-CN" sz="12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猪肉油菜胡萝卜粉丝包子</a:t>
                      </a:r>
                      <a:endParaRPr lang="en-US" altLang="zh-CN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Stir fried mushrooms and celery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清炒香菇西芹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Corn cereal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玉米片</a:t>
                      </a:r>
                      <a:endParaRPr lang="en-US" altLang="zh-CN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Cheese and meat sandwich</a:t>
                      </a:r>
                      <a:endParaRPr lang="en-US" altLang="zh-CN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芝士鸡肉三明治</a:t>
                      </a:r>
                      <a:endParaRPr lang="en-US" altLang="zh-CN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Boiled egg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煮鸡蛋</a:t>
                      </a:r>
                      <a:endParaRPr lang="en-US" altLang="zh-CN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Stewed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Pork and Buns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肉夹馍</a:t>
                      </a:r>
                      <a:endParaRPr lang="en-US" altLang="zh-CN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Stir-fry Cole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清炒油菜</a:t>
                      </a:r>
                      <a:endParaRPr lang="en-US" altLang="zh-CN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extLst>
                  <a:ext uri="{0D108BD9-81ED-4DB2-BD59-A6C34878D82A}">
                    <a16:rowId xmlns:a16="http://schemas.microsoft.com/office/drawing/2014/main" val="3070517328"/>
                  </a:ext>
                </a:extLst>
              </a:tr>
              <a:tr h="87434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Beverage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</a:txBody>
                  <a:tcPr marT="40094" marB="400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Water/Hot milk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饮用水或热牛奶</a:t>
                      </a: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Water/Hot milk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饮用水或热牛奶</a:t>
                      </a: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Water/Hot milk</a:t>
                      </a:r>
                    </a:p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饮用水或热牛奶</a:t>
                      </a: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Water/Hot milk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饮用水或热牛奶</a:t>
                      </a: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Soy milk/Hot</a:t>
                      </a:r>
                      <a:r>
                        <a:rPr lang="en-US" altLang="zh-CN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milk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豆浆或热牛奶</a:t>
                      </a:r>
                    </a:p>
                  </a:txBody>
                  <a:tcPr marL="7620" marR="7620" marT="6683" marB="0" anchor="ctr"/>
                </a:tc>
                <a:extLst>
                  <a:ext uri="{0D108BD9-81ED-4DB2-BD59-A6C34878D82A}">
                    <a16:rowId xmlns:a16="http://schemas.microsoft.com/office/drawing/2014/main" val="2361354563"/>
                  </a:ext>
                </a:extLst>
              </a:tr>
            </a:tbl>
          </a:graphicData>
        </a:graphic>
      </p:graphicFrame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93BD3F9-4BDA-8739-E879-34930FBC7478}"/>
              </a:ext>
            </a:extLst>
          </p:cNvPr>
          <p:cNvGraphicFramePr>
            <a:graphicFrameLocks noGrp="1"/>
          </p:cNvGraphicFramePr>
          <p:nvPr/>
        </p:nvGraphicFramePr>
        <p:xfrm>
          <a:off x="2006348" y="7519944"/>
          <a:ext cx="8520743" cy="1095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124">
                  <a:extLst>
                    <a:ext uri="{9D8B030D-6E8A-4147-A177-3AD203B41FA5}">
                      <a16:colId xmlns:a16="http://schemas.microsoft.com/office/drawing/2014/main" val="174340835"/>
                    </a:ext>
                  </a:extLst>
                </a:gridCol>
                <a:gridCol w="1420124">
                  <a:extLst>
                    <a:ext uri="{9D8B030D-6E8A-4147-A177-3AD203B41FA5}">
                      <a16:colId xmlns:a16="http://schemas.microsoft.com/office/drawing/2014/main" val="1912481514"/>
                    </a:ext>
                  </a:extLst>
                </a:gridCol>
                <a:gridCol w="1143298">
                  <a:extLst>
                    <a:ext uri="{9D8B030D-6E8A-4147-A177-3AD203B41FA5}">
                      <a16:colId xmlns:a16="http://schemas.microsoft.com/office/drawing/2014/main" val="829442393"/>
                    </a:ext>
                  </a:extLst>
                </a:gridCol>
                <a:gridCol w="1696949">
                  <a:extLst>
                    <a:ext uri="{9D8B030D-6E8A-4147-A177-3AD203B41FA5}">
                      <a16:colId xmlns:a16="http://schemas.microsoft.com/office/drawing/2014/main" val="3021954380"/>
                    </a:ext>
                  </a:extLst>
                </a:gridCol>
                <a:gridCol w="1420124">
                  <a:extLst>
                    <a:ext uri="{9D8B030D-6E8A-4147-A177-3AD203B41FA5}">
                      <a16:colId xmlns:a16="http://schemas.microsoft.com/office/drawing/2014/main" val="2939339663"/>
                    </a:ext>
                  </a:extLst>
                </a:gridCol>
                <a:gridCol w="1420124">
                  <a:extLst>
                    <a:ext uri="{9D8B030D-6E8A-4147-A177-3AD203B41FA5}">
                      <a16:colId xmlns:a16="http://schemas.microsoft.com/office/drawing/2014/main" val="1857483601"/>
                    </a:ext>
                  </a:extLst>
                </a:gridCol>
              </a:tblGrid>
              <a:tr h="511993">
                <a:tc>
                  <a:txBody>
                    <a:bodyPr/>
                    <a:lstStyle/>
                    <a:p>
                      <a:r>
                        <a:rPr lang="en-GB" altLang="zh-CN" sz="1100" b="0" dirty="0">
                          <a:latin typeface="Gill Sans MT" panose="020B0502020104020203" pitchFamily="34" charset="0"/>
                        </a:rPr>
                        <a:t>Nutritional Facts</a:t>
                      </a:r>
                    </a:p>
                    <a:p>
                      <a:r>
                        <a:rPr lang="zh-CN" altLang="en-US" sz="1100" b="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营养分析</a:t>
                      </a: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Energy(Kcal)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727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Protein(g)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31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Carbohydrate(g)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90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Fat(g)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27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Sodium(mg)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1100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11716"/>
                  </a:ext>
                </a:extLst>
              </a:tr>
              <a:tr h="573965">
                <a:tc>
                  <a:txBody>
                    <a:bodyPr/>
                    <a:lstStyle/>
                    <a:p>
                      <a:r>
                        <a:rPr lang="en-GB" altLang="zh-CN" sz="11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Nutritional Recommendation</a:t>
                      </a:r>
                    </a:p>
                    <a:p>
                      <a:r>
                        <a:rPr lang="zh-CN" altLang="en-GB" sz="1100" dirty="0">
                          <a:solidFill>
                            <a:schemeClr val="bg1"/>
                          </a:solidFill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摄入营养</a:t>
                      </a:r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建议</a:t>
                      </a: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Energy(Kcal)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760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Protein(g)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30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Carbohydrate(g)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95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Fat(g)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29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Sodium(mg)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1200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7796"/>
                  </a:ext>
                </a:extLst>
              </a:tr>
            </a:tbl>
          </a:graphicData>
        </a:graphic>
      </p:graphicFrame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D14FEB04-C229-5BE2-C189-2D6D1FD898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251" y="606168"/>
            <a:ext cx="1517638" cy="1330897"/>
          </a:xfrm>
          <a:prstGeom prst="rect">
            <a:avLst/>
          </a:prstGeom>
        </p:spPr>
      </p:pic>
      <p:pic>
        <p:nvPicPr>
          <p:cNvPr id="17" name="Picture 1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3AFDD5F4-3214-64D4-5888-33504EB5FC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087" y="1387404"/>
            <a:ext cx="1749962" cy="1240657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813712D-4980-4838-5A9C-9F0348C57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04" y="7756571"/>
            <a:ext cx="1005927" cy="621846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BB2E3B94-C955-CFD9-1A76-1A431BAF88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4949" y="3949503"/>
            <a:ext cx="273458" cy="277776"/>
          </a:xfrm>
          <a:prstGeom prst="rect">
            <a:avLst/>
          </a:prstGeom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7BC762EE-D5E6-EB31-F932-F5D05B5E672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3650" y="4259469"/>
            <a:ext cx="345638" cy="332692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87DD1D7C-198E-1E3D-7373-EB54A2712E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2474" y="4327027"/>
            <a:ext cx="308241" cy="289405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BB68134B-D59E-F4DA-FBF3-627FAD323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787" y="4268493"/>
            <a:ext cx="243861" cy="219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090A1-4042-CB84-F7C3-492D8C3FC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688" y="4002252"/>
            <a:ext cx="243861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4545</TotalTime>
  <Words>551</Words>
  <Application>Microsoft Office PowerPoint</Application>
  <PresentationFormat>自定义</PresentationFormat>
  <Paragraphs>210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Source Han Sans SC Regular</vt:lpstr>
      <vt:lpstr>Arial</vt:lpstr>
      <vt:lpstr>Calibri</vt:lpstr>
      <vt:lpstr>Calibri Light</vt:lpstr>
      <vt:lpstr>Gill Sans MT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Chelsea Li</dc:creator>
  <cp:lastModifiedBy>wellington.tj</cp:lastModifiedBy>
  <cp:revision>310</cp:revision>
  <cp:lastPrinted>2024-04-29T01:11:36Z</cp:lastPrinted>
  <dcterms:created xsi:type="dcterms:W3CDTF">2022-10-26T06:42:30Z</dcterms:created>
  <dcterms:modified xsi:type="dcterms:W3CDTF">2024-04-29T01:17:55Z</dcterms:modified>
</cp:coreProperties>
</file>